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8" r:id="rId13"/>
    <p:sldId id="269" r:id="rId14"/>
    <p:sldId id="267" r:id="rId15"/>
    <p:sldId id="270" r:id="rId16"/>
    <p:sldId id="271" r:id="rId17"/>
    <p:sldId id="276" r:id="rId18"/>
    <p:sldId id="273" r:id="rId19"/>
    <p:sldId id="274" r:id="rId20"/>
    <p:sldId id="275" r:id="rId21"/>
    <p:sldId id="277" r:id="rId22"/>
    <p:sldId id="286" r:id="rId23"/>
    <p:sldId id="278" r:id="rId24"/>
    <p:sldId id="285" r:id="rId25"/>
    <p:sldId id="279" r:id="rId26"/>
    <p:sldId id="284" r:id="rId27"/>
    <p:sldId id="280" r:id="rId28"/>
    <p:sldId id="283" r:id="rId29"/>
    <p:sldId id="281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4"/>
    <p:restoredTop sz="94507"/>
  </p:normalViewPr>
  <p:slideViewPr>
    <p:cSldViewPr snapToGrid="0">
      <p:cViewPr varScale="1">
        <p:scale>
          <a:sx n="95" d="100"/>
          <a:sy n="95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6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3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9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1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6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68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9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3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7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7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91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1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Different Hand Drawn Graphs">
            <a:extLst>
              <a:ext uri="{FF2B5EF4-FFF2-40B4-BE49-F238E27FC236}">
                <a16:creationId xmlns:a16="http://schemas.microsoft.com/office/drawing/2014/main" id="{8340E3D8-C49C-F384-FB30-22B0DAAB5F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61B0C-FBAE-9615-ACA0-90A588409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Introduction to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11A44-AD55-66FF-BBC9-DC0C96117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6"/>
            <a:ext cx="5449479" cy="1663495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Presented by Prof. Goble</a:t>
            </a:r>
          </a:p>
          <a:p>
            <a:r>
              <a:rPr lang="en-US">
                <a:solidFill>
                  <a:schemeClr val="bg1"/>
                </a:solidFill>
              </a:rPr>
              <a:t>Dickinson College Spring 2024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7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A2324-547E-B5CB-F5BA-6EAA08D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FE8258-0355-65B1-AA78-FC83D55A6A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the minimum and maximum number of edges in an undirected graph?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Every vertex is connected to |V| - 1 other vertices</a:t>
                </a:r>
              </a:p>
              <a:p>
                <a:pPr lvl="1"/>
                <a:r>
                  <a:rPr lang="en-US" dirty="0"/>
                  <a:t>But this would count (a, b) and (b, a), so dividing by 2 removes the repeats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FE8258-0355-65B1-AA78-FC83D55A6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8" t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97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66DE-5F6E-02E0-AC50-74E12E76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4EDEE-A85C-A358-B678-66237A7D1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Also referred to as a </a:t>
                </a:r>
                <a:r>
                  <a:rPr lang="en-US" i="1" dirty="0"/>
                  <a:t>digraph</a:t>
                </a:r>
                <a:endParaRPr lang="en-US" dirty="0"/>
              </a:p>
              <a:p>
                <a:r>
                  <a:rPr lang="en-US" dirty="0"/>
                  <a:t>Edges in directed graph have a direction</a:t>
                </a:r>
              </a:p>
              <a:p>
                <a:pPr lvl="1"/>
                <a:r>
                  <a:rPr lang="en-US" dirty="0"/>
                  <a:t>(a, c)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(c, a)</a:t>
                </a:r>
              </a:p>
              <a:p>
                <a:r>
                  <a:rPr lang="en-US" dirty="0"/>
                  <a:t>G = &lt;V, E&gt;</a:t>
                </a:r>
              </a:p>
              <a:p>
                <a:pPr lvl="1"/>
                <a:r>
                  <a:rPr lang="en-US" dirty="0"/>
                  <a:t>V = {a, b, c, d, e, f}</a:t>
                </a:r>
              </a:p>
              <a:p>
                <a:pPr lvl="1"/>
                <a:r>
                  <a:rPr lang="en-US" dirty="0"/>
                  <a:t>E = {(a, b), (a, c), (a, d), (b, f), (d, a), (d, e), (d, f), (e, c), (e, f), (f, d)}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4EDEE-A85C-A358-B678-66237A7D1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8" t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17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F7E4-D116-AC8C-9776-3B84D691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determine the minimum and maximum number of edges?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AD8E3-6774-039F-2535-E640806A1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A2324-547E-B5CB-F5BA-6EAA08D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FE8258-0355-65B1-AA78-FC83D55A6A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the minimum and maximum number of edges in a directed graph?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Every vertex is connected to |V| - 1 other vertices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FE8258-0355-65B1-AA78-FC83D55A6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8" t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02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52838-2F5A-048C-3828-885EE5F2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921BE-DFB9-23BE-BAA5-670FB6CF0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Neighbors</a:t>
            </a:r>
          </a:p>
          <a:p>
            <a:r>
              <a:rPr lang="en-US" dirty="0"/>
              <a:t>Vertex Degree: Number of edges connected to a vertex</a:t>
            </a:r>
          </a:p>
          <a:p>
            <a:pPr lvl="1"/>
            <a:r>
              <a:rPr lang="en-US" dirty="0"/>
              <a:t>In degree</a:t>
            </a:r>
          </a:p>
          <a:p>
            <a:pPr lvl="1"/>
            <a:r>
              <a:rPr lang="en-US" dirty="0"/>
              <a:t>Out degree</a:t>
            </a:r>
          </a:p>
          <a:p>
            <a:r>
              <a:rPr lang="en-US" dirty="0"/>
              <a:t>Path: A sequence of vertices visited</a:t>
            </a:r>
          </a:p>
          <a:p>
            <a:pPr lvl="1"/>
            <a:r>
              <a:rPr lang="en-US" dirty="0"/>
              <a:t>[a ,b, f, d, e]</a:t>
            </a:r>
          </a:p>
          <a:p>
            <a:pPr lvl="1"/>
            <a:r>
              <a:rPr lang="en-US" dirty="0"/>
              <a:t>Path length: Number of edges that the path contains</a:t>
            </a:r>
          </a:p>
          <a:p>
            <a:pPr lvl="1"/>
            <a:r>
              <a:rPr lang="en-US" dirty="0"/>
              <a:t>Simple Path: All Vertices are distinct</a:t>
            </a:r>
          </a:p>
          <a:p>
            <a:pPr lvl="1"/>
            <a:r>
              <a:rPr lang="en-US" dirty="0"/>
              <a:t>Cycles: When a path starts and ends ay the same location</a:t>
            </a:r>
          </a:p>
          <a:p>
            <a:pPr lvl="2"/>
            <a:r>
              <a:rPr lang="en-US" dirty="0"/>
              <a:t>Simple Cycles: All distinct points except for the start/end location</a:t>
            </a:r>
          </a:p>
          <a:p>
            <a:pPr lvl="2"/>
            <a:r>
              <a:rPr lang="en-US" dirty="0"/>
              <a:t>Acyclic graph: A graph with no cycles</a:t>
            </a:r>
          </a:p>
          <a:p>
            <a:pPr lvl="2"/>
            <a:r>
              <a:rPr lang="en-US" dirty="0"/>
              <a:t>Directed Acyclic Graph (DAG): A </a:t>
            </a:r>
            <a:r>
              <a:rPr lang="en-US" i="1" dirty="0"/>
              <a:t>directed</a:t>
            </a:r>
            <a:r>
              <a:rPr lang="en-US" dirty="0"/>
              <a:t> graph with no cycles</a:t>
            </a:r>
          </a:p>
          <a:p>
            <a:r>
              <a:rPr lang="en-US" dirty="0"/>
              <a:t>Loop</a:t>
            </a:r>
          </a:p>
        </p:txBody>
      </p:sp>
    </p:spTree>
    <p:extLst>
      <p:ext uri="{BB962C8B-B14F-4D97-AF65-F5344CB8AC3E}">
        <p14:creationId xmlns:p14="http://schemas.microsoft.com/office/powerpoint/2010/main" val="403034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45C27-4FE7-BAA0-11DA-D650365A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Graph Structures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59E29-80DB-2F64-E764-5515473AF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700" dirty="0"/>
              <a:t>Connected Graph: A Graph in which all vertices are connected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Connected Component: A maximal </a:t>
            </a:r>
            <a:r>
              <a:rPr lang="en-US" sz="1700" i="1" dirty="0"/>
              <a:t>subgraph</a:t>
            </a:r>
            <a:r>
              <a:rPr lang="en-US" sz="1700" dirty="0"/>
              <a:t> of a given graph</a:t>
            </a:r>
          </a:p>
          <a:p>
            <a:pPr lvl="1"/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aleway" panose="020F0502020204030204" pitchFamily="34" charset="0"/>
              </a:rPr>
              <a:t>A set of nodes forms a connected component in an undirected graph if any node from the set of nodes can reach any other node by traversing edges. </a:t>
            </a:r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aleway" panose="020F0502020204030204" pitchFamily="34" charset="0"/>
              </a:rPr>
              <a:t>The main point here is reachability.</a:t>
            </a:r>
            <a:endParaRPr lang="en-US" sz="1300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BE4F89B-06C5-4895-14D7-C2027DEB8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4104" y="422245"/>
            <a:ext cx="6440424" cy="2776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B64DB-E082-7D6B-37E8-4AE54B48F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3414" y="3498789"/>
            <a:ext cx="4443154" cy="303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073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FF17-D089-1AC8-A7D3-0EEAAC80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D9F3D-D820-13E2-5AB6-8E20E7F2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Density: |E| / |V|</a:t>
            </a:r>
          </a:p>
          <a:p>
            <a:pPr lvl="1"/>
            <a:r>
              <a:rPr lang="en-US" dirty="0"/>
              <a:t>Sparse Graph: A graph with a small number of edges relative to its number of vertices</a:t>
            </a:r>
          </a:p>
          <a:p>
            <a:pPr lvl="1"/>
            <a:r>
              <a:rPr lang="en-US" dirty="0"/>
              <a:t>Dense Graph: A graph with almost all possible edges</a:t>
            </a:r>
          </a:p>
          <a:p>
            <a:pPr lvl="1"/>
            <a:r>
              <a:rPr lang="en-US" dirty="0"/>
              <a:t>Complete Graph: A graph containing all possible edges</a:t>
            </a:r>
          </a:p>
          <a:p>
            <a:pPr lvl="2"/>
            <a:r>
              <a:rPr lang="en-US" b="1" dirty="0"/>
              <a:t>K</a:t>
            </a:r>
            <a:r>
              <a:rPr lang="en-US" baseline="-25000" dirty="0"/>
              <a:t>|V|</a:t>
            </a:r>
            <a:r>
              <a:rPr lang="en-US" dirty="0"/>
              <a:t>: A complete graph with |V| vertices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5830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88FE2-5BE5-2351-2AAA-C9926DC0E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Graph Density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Getting Started With Graphs 📈. A Beginner's Intro into Graphs and the… |  by ABHISHEK | The Startup | Medium">
            <a:extLst>
              <a:ext uri="{FF2B5EF4-FFF2-40B4-BE49-F238E27FC236}">
                <a16:creationId xmlns:a16="http://schemas.microsoft.com/office/drawing/2014/main" id="{B36D44D2-17A0-50CF-E56C-AA7DD96CED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" r="7416" b="1"/>
          <a:stretch/>
        </p:blipFill>
        <p:spPr bwMode="auto">
          <a:xfrm>
            <a:off x="549058" y="2505484"/>
            <a:ext cx="11086421" cy="33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14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FCA8-A0EE-8D75-54B3-2688F1BEE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63301-D4A8-3800-DD3E-56231E09C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08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FCA8-A0EE-8D75-54B3-2688F1BEE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63301-D4A8-3800-DD3E-56231E09C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72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323EA-CA01-9C87-FF55-1C6B3FD7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07887-1FDD-5C7A-BA2B-7D0C0125A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Graph</a:t>
            </a:r>
            <a:r>
              <a:rPr lang="en-US" dirty="0"/>
              <a:t> is a finite </a:t>
            </a:r>
            <a:r>
              <a:rPr lang="en-US" i="1" dirty="0"/>
              <a:t>non-empty</a:t>
            </a:r>
            <a:r>
              <a:rPr lang="en-US" dirty="0"/>
              <a:t> set of </a:t>
            </a:r>
            <a:r>
              <a:rPr lang="en-US" i="1" dirty="0"/>
              <a:t>vertices </a:t>
            </a:r>
            <a:r>
              <a:rPr lang="en-US" dirty="0"/>
              <a:t>and a finite, possibly empty, set of </a:t>
            </a:r>
            <a:r>
              <a:rPr lang="en-US" i="1" dirty="0"/>
              <a:t>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13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FCA8-A0EE-8D75-54B3-2688F1BEE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63301-D4A8-3800-DD3E-56231E09C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84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B7D8-9F2E-6DC0-2BE5-247446FD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Vertices to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16DB4-A36B-D1F8-7C76-559E10C50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implementation, when we first create a graph we will establish all the possible vertices that we want to work with</a:t>
            </a:r>
          </a:p>
          <a:p>
            <a:r>
              <a:rPr lang="en-US" dirty="0"/>
              <a:t>The aim of our graph will be to add edges and handle traversing through the graph</a:t>
            </a:r>
          </a:p>
        </p:txBody>
      </p:sp>
    </p:spTree>
    <p:extLst>
      <p:ext uri="{BB962C8B-B14F-4D97-AF65-F5344CB8AC3E}">
        <p14:creationId xmlns:p14="http://schemas.microsoft.com/office/powerpoint/2010/main" val="57868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0915D-F6A4-CC02-3FF0-79595164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 err="1"/>
              <a:t>addEdge</a:t>
            </a:r>
            <a:r>
              <a:rPr lang="en-US" sz="5500" dirty="0"/>
              <a:t>(int v1, int v2, E value)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FA3BD-3176-F99B-DB9C-A8231C647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7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4B4C-239E-702E-DE70-A0FC7112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Edges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55C201-C4A6-F150-2EEC-2C28DC5A87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 we need to check that vertex 1 and vertex 2 are valid </a:t>
                </a:r>
              </a:p>
              <a:p>
                <a:r>
                  <a:rPr lang="en-US" dirty="0"/>
                  <a:t>We also need to make sure that vertex 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vertex 2</a:t>
                </a:r>
              </a:p>
              <a:p>
                <a:pPr lvl="1"/>
                <a:r>
                  <a:rPr lang="en-US" dirty="0"/>
                  <a:t>This prevent self referential loops</a:t>
                </a:r>
              </a:p>
              <a:p>
                <a:r>
                  <a:rPr lang="en-US" dirty="0"/>
                  <a:t>Next we need to make sure that the weight for the edge is not null</a:t>
                </a:r>
              </a:p>
              <a:p>
                <a:r>
                  <a:rPr lang="en-US" dirty="0"/>
                  <a:t>Once we pass these checks:</a:t>
                </a:r>
              </a:p>
              <a:p>
                <a:pPr lvl="1"/>
                <a:r>
                  <a:rPr lang="en-US" dirty="0"/>
                  <a:t>If an edge already exists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update value of edge</a:t>
                </a:r>
              </a:p>
              <a:p>
                <a:pPr lvl="1"/>
                <a:r>
                  <a:rPr lang="en-US" dirty="0"/>
                  <a:t>Else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add new edge to edge list and update the number of edges in our graph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55C201-C4A6-F150-2EEC-2C28DC5A87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8" t="-1027" r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844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D137-80F4-22DA-B29B-C3DA4B4A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getEdge</a:t>
            </a:r>
            <a:r>
              <a:rPr lang="en-US" dirty="0"/>
              <a:t>(int v1, int v2)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20993-2156-16BC-9731-171498CF9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45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284D-0511-E8BA-0B5C-2DC9986A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Edge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B4DA-740B-3DBA-4C36-1E3A697C1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 check that vertex 1 and vertex 2 are valid </a:t>
                </a:r>
              </a:p>
              <a:p>
                <a:r>
                  <a:rPr lang="en-US" dirty="0"/>
                  <a:t>Next we use our helper function to grab the edge</a:t>
                </a:r>
              </a:p>
              <a:p>
                <a:r>
                  <a:rPr lang="en-US" dirty="0"/>
                  <a:t>If the edge does not exist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return null</a:t>
                </a:r>
              </a:p>
              <a:p>
                <a:r>
                  <a:rPr lang="en-US" dirty="0"/>
                  <a:t>Else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return the </a:t>
                </a:r>
                <a:r>
                  <a:rPr lang="en-US" dirty="0" err="1"/>
                  <a:t>edgeObject</a:t>
                </a:r>
                <a:r>
                  <a:rPr lang="en-US" dirty="0"/>
                  <a:t> of the edge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2CB4DA-740B-3DBA-4C36-1E3A697C1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8" t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739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D977-2B20-DB25-E1B1-9DDD72BD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removeEdge</a:t>
            </a:r>
            <a:r>
              <a:rPr lang="en-US" dirty="0"/>
              <a:t>(int v1, int v2)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E921-E5B3-ED93-CCF0-AC4CB9EA1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32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87B8-2B44-D8FD-2356-F5497AA8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Edge (Adjacency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E4191-384F-3FE6-4738-7610CEA2D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that Vertex 1 and Vertex 2 are valid</a:t>
            </a:r>
          </a:p>
          <a:p>
            <a:r>
              <a:rPr lang="en-US" dirty="0"/>
              <a:t>Grab the linked list for the given edge</a:t>
            </a:r>
          </a:p>
          <a:p>
            <a:r>
              <a:rPr lang="en-US" dirty="0"/>
              <a:t>Use the edge iterator to move through the list until we find the target edge</a:t>
            </a:r>
          </a:p>
          <a:p>
            <a:pPr lvl="1"/>
            <a:r>
              <a:rPr lang="en-US" dirty="0"/>
              <a:t>Use the Linked List remove function to remove this edge from the list</a:t>
            </a:r>
          </a:p>
          <a:p>
            <a:r>
              <a:rPr lang="en-US" dirty="0"/>
              <a:t>Return the </a:t>
            </a:r>
            <a:r>
              <a:rPr lang="en-US" dirty="0" err="1"/>
              <a:t>edgeObject</a:t>
            </a:r>
            <a:r>
              <a:rPr lang="en-US" dirty="0"/>
              <a:t> if the edge exists, otherwise return null</a:t>
            </a:r>
          </a:p>
        </p:txBody>
      </p:sp>
    </p:spTree>
    <p:extLst>
      <p:ext uri="{BB962C8B-B14F-4D97-AF65-F5344CB8AC3E}">
        <p14:creationId xmlns:p14="http://schemas.microsoft.com/office/powerpoint/2010/main" val="2558243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FE305-AD24-7A1D-CB69-74BFB2C1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getNeighbors</a:t>
            </a:r>
            <a:r>
              <a:rPr lang="en-US" dirty="0"/>
              <a:t>(int v)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F448A-6E19-9449-2E51-C44DB0C8D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1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3C41-232A-8C31-9C90-FE02FBA6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Neighbors (Adjacency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F871-1614-3727-1794-5A62D26AC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we want to check that our vertex is valid</a:t>
            </a:r>
          </a:p>
          <a:p>
            <a:r>
              <a:rPr lang="en-US" dirty="0"/>
              <a:t>Then we can make a list of all the possible neighbors</a:t>
            </a:r>
          </a:p>
          <a:p>
            <a:r>
              <a:rPr lang="en-US" dirty="0"/>
              <a:t>Use the list iterator to traverse through the </a:t>
            </a:r>
            <a:r>
              <a:rPr lang="en-US" dirty="0" err="1"/>
              <a:t>edgeList</a:t>
            </a:r>
            <a:endParaRPr lang="en-US" dirty="0"/>
          </a:p>
          <a:p>
            <a:r>
              <a:rPr lang="en-US" dirty="0"/>
              <a:t>While the iterator has additional values, add these to our neighbors list</a:t>
            </a:r>
          </a:p>
          <a:p>
            <a:r>
              <a:rPr lang="en-US" dirty="0"/>
              <a:t>Return the list of neighbors</a:t>
            </a:r>
          </a:p>
        </p:txBody>
      </p:sp>
    </p:spTree>
    <p:extLst>
      <p:ext uri="{BB962C8B-B14F-4D97-AF65-F5344CB8AC3E}">
        <p14:creationId xmlns:p14="http://schemas.microsoft.com/office/powerpoint/2010/main" val="304397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5873-28E7-9FE0-C092-ECA55BE1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3915-7513-7946-8755-228FE5859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Vertices are things, and the edges are relationships between them</a:t>
            </a:r>
          </a:p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Vertex: Computer</a:t>
            </a:r>
          </a:p>
          <a:p>
            <a:pPr lvl="1"/>
            <a:r>
              <a:rPr lang="en-US" dirty="0"/>
              <a:t>Edge: Network Connection</a:t>
            </a:r>
          </a:p>
          <a:p>
            <a:r>
              <a:rPr lang="en-US" dirty="0"/>
              <a:t>Transportation Networks</a:t>
            </a:r>
          </a:p>
          <a:p>
            <a:pPr lvl="1"/>
            <a:r>
              <a:rPr lang="en-US" dirty="0"/>
              <a:t>Vertex: Location</a:t>
            </a:r>
          </a:p>
          <a:p>
            <a:pPr lvl="1"/>
            <a:r>
              <a:rPr lang="en-US" dirty="0"/>
              <a:t>Edge: Transportation method (road, train, air route)</a:t>
            </a:r>
          </a:p>
          <a:p>
            <a:r>
              <a:rPr lang="en-US" dirty="0"/>
              <a:t>Task Planning</a:t>
            </a:r>
          </a:p>
          <a:p>
            <a:pPr lvl="1"/>
            <a:r>
              <a:rPr lang="en-US" dirty="0"/>
              <a:t>Vertex: Task</a:t>
            </a:r>
          </a:p>
          <a:p>
            <a:pPr lvl="1"/>
            <a:r>
              <a:rPr lang="en-US" dirty="0"/>
              <a:t>Edge: Conflicts or dependencies</a:t>
            </a:r>
          </a:p>
        </p:txBody>
      </p:sp>
    </p:spTree>
    <p:extLst>
      <p:ext uri="{BB962C8B-B14F-4D97-AF65-F5344CB8AC3E}">
        <p14:creationId xmlns:p14="http://schemas.microsoft.com/office/powerpoint/2010/main" val="2686815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9CC2-F489-0C7A-13A6-CCDCB0FB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Neighbors (Adjacency Matrix)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E1996-04BC-3073-649A-8388D5652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that our vertex is valid</a:t>
            </a:r>
          </a:p>
          <a:p>
            <a:r>
              <a:rPr lang="en-US" dirty="0"/>
              <a:t>Create a list to store all neighbors</a:t>
            </a:r>
          </a:p>
          <a:p>
            <a:r>
              <a:rPr lang="en-US" dirty="0"/>
              <a:t>Iterate through the 2d edge list and add each non-null element to the neighbors list</a:t>
            </a:r>
          </a:p>
          <a:p>
            <a:r>
              <a:rPr lang="en-US" dirty="0"/>
              <a:t>Return neighbors list</a:t>
            </a:r>
          </a:p>
        </p:txBody>
      </p:sp>
    </p:spTree>
    <p:extLst>
      <p:ext uri="{BB962C8B-B14F-4D97-AF65-F5344CB8AC3E}">
        <p14:creationId xmlns:p14="http://schemas.microsoft.com/office/powerpoint/2010/main" val="82371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07CB2-0E97-DBDA-981F-876D6FEC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B4A4D-C5AB-5481-9BF1-0569DC4B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Maps</a:t>
            </a:r>
          </a:p>
          <a:p>
            <a:r>
              <a:rPr lang="en-US" dirty="0"/>
              <a:t>Flight Networks</a:t>
            </a:r>
          </a:p>
          <a:p>
            <a:r>
              <a:rPr lang="en-US" dirty="0"/>
              <a:t>GPS Navigation</a:t>
            </a:r>
          </a:p>
          <a:p>
            <a:r>
              <a:rPr lang="en-US" dirty="0"/>
              <a:t>Social Media</a:t>
            </a:r>
          </a:p>
          <a:p>
            <a:r>
              <a:rPr lang="en-US" dirty="0"/>
              <a:t>Neural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942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9185-E319-EF10-AE01-1D8671F8E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E295-47D7-2D30-E21F-B929E47D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Graph</a:t>
            </a:r>
            <a:r>
              <a:rPr lang="en-US" dirty="0"/>
              <a:t> is a finite </a:t>
            </a:r>
            <a:r>
              <a:rPr lang="en-US" i="1" dirty="0"/>
              <a:t>non-empty</a:t>
            </a:r>
            <a:r>
              <a:rPr lang="en-US" dirty="0"/>
              <a:t> set of </a:t>
            </a:r>
            <a:r>
              <a:rPr lang="en-US" i="1" dirty="0"/>
              <a:t>vertices </a:t>
            </a:r>
            <a:r>
              <a:rPr lang="en-US" dirty="0"/>
              <a:t>and a finite, possibly empty, set of </a:t>
            </a:r>
            <a:r>
              <a:rPr lang="en-US" i="1" dirty="0"/>
              <a:t>edges</a:t>
            </a:r>
          </a:p>
          <a:p>
            <a:r>
              <a:rPr lang="en-US" i="1" dirty="0"/>
              <a:t>G = &lt;V, E&gt;</a:t>
            </a:r>
          </a:p>
          <a:p>
            <a:pPr lvl="1"/>
            <a:r>
              <a:rPr lang="en-US" i="1" dirty="0"/>
              <a:t>V = set of vertices</a:t>
            </a:r>
          </a:p>
          <a:p>
            <a:pPr lvl="2"/>
            <a:r>
              <a:rPr lang="en-US" dirty="0"/>
              <a:t>|V| = number of edges</a:t>
            </a:r>
          </a:p>
          <a:p>
            <a:pPr lvl="1"/>
            <a:r>
              <a:rPr lang="en-US" dirty="0"/>
              <a:t>E = set of edges</a:t>
            </a:r>
          </a:p>
          <a:p>
            <a:pPr lvl="2"/>
            <a:r>
              <a:rPr lang="en-US" dirty="0"/>
              <a:t>|E| = number of edges</a:t>
            </a:r>
          </a:p>
        </p:txBody>
      </p:sp>
    </p:spTree>
    <p:extLst>
      <p:ext uri="{BB962C8B-B14F-4D97-AF65-F5344CB8AC3E}">
        <p14:creationId xmlns:p14="http://schemas.microsoft.com/office/powerpoint/2010/main" val="1289473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476A4-589E-E501-5141-E678DE85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80110-5393-5787-B19B-DEFA30F78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applications will require different kinds of graphs</a:t>
            </a:r>
          </a:p>
          <a:p>
            <a:r>
              <a:rPr lang="en-US" dirty="0"/>
              <a:t>Undirected Graphs</a:t>
            </a:r>
          </a:p>
          <a:p>
            <a:r>
              <a:rPr lang="en-US" dirty="0"/>
              <a:t>Directed Graphs</a:t>
            </a:r>
          </a:p>
          <a:p>
            <a:r>
              <a:rPr lang="en-US" dirty="0"/>
              <a:t>Weighted Graphs</a:t>
            </a:r>
          </a:p>
        </p:txBody>
      </p:sp>
    </p:spTree>
    <p:extLst>
      <p:ext uri="{BB962C8B-B14F-4D97-AF65-F5344CB8AC3E}">
        <p14:creationId xmlns:p14="http://schemas.microsoft.com/office/powerpoint/2010/main" val="3973039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FC39-593B-0FAC-75BD-0DA62BC1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represent an undirected graph with a directed graph?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C7A96-FE37-6913-5365-49239E458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22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C5ABD-4F82-DA4E-B9F9-0787CA0A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ED34A-7CD4-0636-DDEF-E21CA8510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Edges in undirected graphs do not have a direction</a:t>
            </a:r>
          </a:p>
          <a:p>
            <a:pPr lvl="1"/>
            <a:r>
              <a:rPr lang="en-US" dirty="0"/>
              <a:t>(a, c) = (c, a)</a:t>
            </a:r>
          </a:p>
          <a:p>
            <a:r>
              <a:rPr lang="en-US" dirty="0"/>
              <a:t>G = &lt;V, E&gt;</a:t>
            </a:r>
          </a:p>
          <a:p>
            <a:pPr lvl="1"/>
            <a:r>
              <a:rPr lang="en-US" dirty="0"/>
              <a:t>V = {a, b, c, d, e, f}</a:t>
            </a:r>
          </a:p>
          <a:p>
            <a:pPr lvl="1"/>
            <a:r>
              <a:rPr lang="en-US" dirty="0"/>
              <a:t>E = {(a, b), (a, c), (a, d), (b, d), (</a:t>
            </a:r>
            <a:r>
              <a:rPr lang="en-US" dirty="0" err="1"/>
              <a:t>b,f</a:t>
            </a:r>
            <a:r>
              <a:rPr lang="en-US" dirty="0"/>
              <a:t>), (c, d), (d, f)}</a:t>
            </a:r>
          </a:p>
        </p:txBody>
      </p:sp>
    </p:spTree>
    <p:extLst>
      <p:ext uri="{BB962C8B-B14F-4D97-AF65-F5344CB8AC3E}">
        <p14:creationId xmlns:p14="http://schemas.microsoft.com/office/powerpoint/2010/main" val="3395262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F7E4-D116-AC8C-9776-3B84D691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determine the minimum and maximum number of edges?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AD8E3-6774-039F-2535-E640806A1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7363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1039</Words>
  <Application>Microsoft Macintosh PowerPoint</Application>
  <PresentationFormat>Widescreen</PresentationFormat>
  <Paragraphs>125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Neue Haas Grotesk Text Pro</vt:lpstr>
      <vt:lpstr>Raleway</vt:lpstr>
      <vt:lpstr>AccentBoxVTI</vt:lpstr>
      <vt:lpstr>Introduction to Graphs</vt:lpstr>
      <vt:lpstr>Graphs</vt:lpstr>
      <vt:lpstr>Graph Applications</vt:lpstr>
      <vt:lpstr>More Examples</vt:lpstr>
      <vt:lpstr>Graph Notation</vt:lpstr>
      <vt:lpstr>Types of Graphs</vt:lpstr>
      <vt:lpstr>Can we represent an undirected graph with a directed graph?</vt:lpstr>
      <vt:lpstr>Undirected Graph</vt:lpstr>
      <vt:lpstr>Can we determine the minimum and maximum number of edges?</vt:lpstr>
      <vt:lpstr>Undirected Graph</vt:lpstr>
      <vt:lpstr>Directed Graphs</vt:lpstr>
      <vt:lpstr>Can we determine the minimum and maximum number of edges?</vt:lpstr>
      <vt:lpstr>Directed Graph</vt:lpstr>
      <vt:lpstr>Graph Terminology</vt:lpstr>
      <vt:lpstr>Graph Structures</vt:lpstr>
      <vt:lpstr>Graph Density</vt:lpstr>
      <vt:lpstr>Graph Density</vt:lpstr>
      <vt:lpstr>Graph Representation</vt:lpstr>
      <vt:lpstr>Adjacency Matrix</vt:lpstr>
      <vt:lpstr>Adjacency List</vt:lpstr>
      <vt:lpstr>Adding Vertices to Graph</vt:lpstr>
      <vt:lpstr>addEdge(int v1, int v2, E value)</vt:lpstr>
      <vt:lpstr>Adding Edges</vt:lpstr>
      <vt:lpstr>getEdge(int v1, int v2)</vt:lpstr>
      <vt:lpstr>Get Edge</vt:lpstr>
      <vt:lpstr>removeEdge(int v1, int v2)</vt:lpstr>
      <vt:lpstr>Remove Edge (Adjacency List)</vt:lpstr>
      <vt:lpstr>getNeighbors(int v)</vt:lpstr>
      <vt:lpstr>Get Neighbors (Adjacency List)</vt:lpstr>
      <vt:lpstr>Get Neighbors (Adjacency Matrix)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Graphs</dc:title>
  <dc:creator>Goble, William</dc:creator>
  <cp:lastModifiedBy>Goble, William</cp:lastModifiedBy>
  <cp:revision>7</cp:revision>
  <dcterms:created xsi:type="dcterms:W3CDTF">2024-04-24T12:44:31Z</dcterms:created>
  <dcterms:modified xsi:type="dcterms:W3CDTF">2024-05-01T14:20:29Z</dcterms:modified>
</cp:coreProperties>
</file>